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3" d="100"/>
          <a:sy n="43" d="100"/>
        </p:scale>
        <p:origin x="-120" y="-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2483D-2417-4F8D-962D-1CA9B940A3B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89910-E4B4-4489-89DD-4E66F0FA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4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2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20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45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83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83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66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96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48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4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534400" cy="1470025"/>
          </a:xfrm>
        </p:spPr>
        <p:txBody>
          <a:bodyPr>
            <a:noAutofit/>
          </a:bodyPr>
          <a:lstStyle>
            <a:lvl1pPr>
              <a:defRPr sz="4800"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5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0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6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9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8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5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8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2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1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9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B22E-793D-4D2F-8B20-03B73DCD3B0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Qualities of Elders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1 Timothy 3:3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Contentious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AMACHOS: A = not; MACHOS = fighting</a:t>
            </a:r>
          </a:p>
          <a:p>
            <a:r>
              <a:rPr lang="en-US" dirty="0" smtClean="0"/>
              <a:t>Peaceable – NASB</a:t>
            </a:r>
          </a:p>
          <a:p>
            <a:r>
              <a:rPr lang="en-US" dirty="0" smtClean="0"/>
              <a:t>Not a brawler – KJV</a:t>
            </a:r>
          </a:p>
          <a:p>
            <a:r>
              <a:rPr lang="en-US" dirty="0" smtClean="0"/>
              <a:t>Not contentious </a:t>
            </a:r>
            <a:r>
              <a:rPr lang="en-US" dirty="0" smtClean="0"/>
              <a:t>– ASV</a:t>
            </a:r>
          </a:p>
          <a:p>
            <a:r>
              <a:rPr lang="en-US" dirty="0" smtClean="0"/>
              <a:t>Thayer: not to be withstood</a:t>
            </a:r>
          </a:p>
          <a:p>
            <a:r>
              <a:rPr lang="en-US" dirty="0" smtClean="0"/>
              <a:t>All Christians are encouraged </a:t>
            </a:r>
            <a:r>
              <a:rPr lang="en-US" u="sng" dirty="0" smtClean="0"/>
              <a:t>not</a:t>
            </a:r>
            <a:r>
              <a:rPr lang="en-US" dirty="0" smtClean="0"/>
              <a:t> to be contentious – Titus 3:2</a:t>
            </a:r>
          </a:p>
          <a:p>
            <a:r>
              <a:rPr lang="en-US" dirty="0" smtClean="0"/>
              <a:t>Christians are to be peaceable, gentle – 2 Tim 2:24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46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Contentious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would it be important for an elder to not be contentious, as it relates to dealing with deacons?</a:t>
            </a:r>
          </a:p>
          <a:p>
            <a:r>
              <a:rPr lang="en-US" dirty="0" smtClean="0"/>
              <a:t>What is it like serving under a contentious elder?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78338" l="22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077" b="23600"/>
          <a:stretch/>
        </p:blipFill>
        <p:spPr>
          <a:xfrm flipH="1">
            <a:off x="7223760" y="3947160"/>
            <a:ext cx="1996440" cy="291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88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who rules his own house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moves now from using adjectives to participles. This focuses on the elder’s household life as a quality of this position.</a:t>
            </a:r>
          </a:p>
          <a:p>
            <a:r>
              <a:rPr lang="en-US" dirty="0" smtClean="0"/>
              <a:t>Literally: His own house…</a:t>
            </a:r>
          </a:p>
          <a:p>
            <a:pPr lvl="1"/>
            <a:r>
              <a:rPr lang="en-US" dirty="0" smtClean="0"/>
              <a:t>Ruling well</a:t>
            </a:r>
          </a:p>
          <a:p>
            <a:pPr lvl="1"/>
            <a:r>
              <a:rPr lang="en-US" dirty="0" smtClean="0"/>
              <a:t>Having his children in submission with all reverence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565" y="4724400"/>
            <a:ext cx="265043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99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who rules his own house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Rules his house: PROSTIEMI</a:t>
            </a:r>
          </a:p>
          <a:p>
            <a:pPr lvl="1"/>
            <a:r>
              <a:rPr lang="en-US" dirty="0" smtClean="0"/>
              <a:t>Presiding over; managing; maintaining</a:t>
            </a:r>
          </a:p>
          <a:p>
            <a:pPr lvl="1"/>
            <a:r>
              <a:rPr lang="en-US" dirty="0" smtClean="0"/>
              <a:t>Describes elders – 1 </a:t>
            </a:r>
            <a:r>
              <a:rPr lang="en-US" dirty="0" err="1" smtClean="0"/>
              <a:t>Thess</a:t>
            </a:r>
            <a:r>
              <a:rPr lang="en-US" dirty="0" smtClean="0"/>
              <a:t> 5:12</a:t>
            </a:r>
          </a:p>
          <a:p>
            <a:pPr lvl="1"/>
            <a:r>
              <a:rPr lang="en-US" dirty="0" smtClean="0"/>
              <a:t>Government officials – Rom 12:8</a:t>
            </a:r>
          </a:p>
          <a:p>
            <a:pPr lvl="1"/>
            <a:r>
              <a:rPr lang="en-US" dirty="0" smtClean="0"/>
              <a:t>Or just “maintaining” – Titus 3:8, 14</a:t>
            </a:r>
          </a:p>
          <a:p>
            <a:r>
              <a:rPr lang="en-US" dirty="0" smtClean="0"/>
              <a:t>The man who becomes an elder should display the ability to maintain / preside over his house well.</a:t>
            </a:r>
          </a:p>
          <a:p>
            <a:r>
              <a:rPr lang="en-US" dirty="0" smtClean="0"/>
              <a:t>Does this mean an elder has to have his own “house” and can’t rent? – </a:t>
            </a:r>
            <a:r>
              <a:rPr lang="en-US" dirty="0" err="1" smtClean="0"/>
              <a:t>cf</a:t>
            </a:r>
            <a:r>
              <a:rPr lang="en-US" dirty="0" smtClean="0"/>
              <a:t> Ac 16:15, 31</a:t>
            </a:r>
          </a:p>
        </p:txBody>
      </p:sp>
    </p:spTree>
    <p:extLst>
      <p:ext uri="{BB962C8B-B14F-4D97-AF65-F5344CB8AC3E}">
        <p14:creationId xmlns:p14="http://schemas.microsoft.com/office/powerpoint/2010/main" val="404667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who rules his own house well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Application:</a:t>
            </a:r>
          </a:p>
          <a:p>
            <a:pPr lvl="1"/>
            <a:r>
              <a:rPr lang="en-US" dirty="0" smtClean="0"/>
              <a:t>Why is it important that an elder be able to preside over, manage, or maintain his house?</a:t>
            </a:r>
          </a:p>
          <a:p>
            <a:pPr lvl="1"/>
            <a:r>
              <a:rPr lang="en-US" dirty="0" smtClean="0"/>
              <a:t>What is an example of poor household management?</a:t>
            </a:r>
          </a:p>
          <a:p>
            <a:pPr lvl="2"/>
            <a:r>
              <a:rPr lang="en-US" dirty="0" smtClean="0"/>
              <a:t>Foolish spending?</a:t>
            </a:r>
          </a:p>
          <a:p>
            <a:pPr lvl="2"/>
            <a:r>
              <a:rPr lang="en-US" dirty="0" smtClean="0"/>
              <a:t>Poor time management?</a:t>
            </a:r>
          </a:p>
          <a:p>
            <a:pPr lvl="2"/>
            <a:r>
              <a:rPr lang="en-US" dirty="0" smtClean="0"/>
              <a:t>Late bill payment?</a:t>
            </a:r>
          </a:p>
          <a:p>
            <a:pPr lvl="2"/>
            <a:r>
              <a:rPr lang="en-US" dirty="0" smtClean="0"/>
              <a:t>Hoarder?</a:t>
            </a:r>
          </a:p>
          <a:p>
            <a:pPr lvl="2"/>
            <a:r>
              <a:rPr lang="en-US" dirty="0" smtClean="0"/>
              <a:t>Wild children?</a:t>
            </a:r>
          </a:p>
          <a:p>
            <a:pPr lvl="1"/>
            <a:r>
              <a:rPr lang="en-US" dirty="0" smtClean="0"/>
              <a:t>Is this a subjective quality? If so, why?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66700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530" y="2667000"/>
            <a:ext cx="1713470" cy="243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149" y="3676650"/>
            <a:ext cx="4105275" cy="2857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29" b="9772"/>
          <a:stretch/>
        </p:blipFill>
        <p:spPr>
          <a:xfrm>
            <a:off x="5772150" y="2590800"/>
            <a:ext cx="3371850" cy="3657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8" r="25901"/>
          <a:stretch/>
        </p:blipFill>
        <p:spPr>
          <a:xfrm>
            <a:off x="6623824" y="3543300"/>
            <a:ext cx="25146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68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Having children in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Children: TEKNA</a:t>
            </a:r>
          </a:p>
          <a:p>
            <a:pPr lvl="1"/>
            <a:r>
              <a:rPr lang="en-US" dirty="0" smtClean="0"/>
              <a:t>Can mean “more than one”</a:t>
            </a:r>
          </a:p>
          <a:p>
            <a:pPr lvl="1"/>
            <a:r>
              <a:rPr lang="en-US" dirty="0" smtClean="0"/>
              <a:t>This is known as “plural of class”, where the plural contains the singular. See Luke 20:28, 29; 1 Tim 5:4, 10; Titus 2:4; Genesis 21:7</a:t>
            </a:r>
          </a:p>
          <a:p>
            <a:r>
              <a:rPr lang="en-US" dirty="0" smtClean="0"/>
              <a:t>Does an man have to have more than one child to become an elder?</a:t>
            </a:r>
          </a:p>
          <a:p>
            <a:r>
              <a:rPr lang="en-US" dirty="0" smtClean="0"/>
              <a:t>What about adopted children? – Gal 4:5, 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9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 children in submission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Submission: HOPOTAGE</a:t>
            </a:r>
          </a:p>
          <a:p>
            <a:pPr lvl="1"/>
            <a:r>
              <a:rPr lang="en-US" dirty="0" smtClean="0"/>
              <a:t>Obedience; subjection; to arrange; to subordinate</a:t>
            </a:r>
          </a:p>
          <a:p>
            <a:pPr lvl="1"/>
            <a:r>
              <a:rPr lang="en-US" dirty="0" smtClean="0"/>
              <a:t>Just as Christians were to be in </a:t>
            </a:r>
            <a:r>
              <a:rPr lang="en-US" i="1" dirty="0" smtClean="0"/>
              <a:t>obedience</a:t>
            </a:r>
            <a:r>
              <a:rPr lang="en-US" dirty="0" smtClean="0"/>
              <a:t> to the Gospel – 2 </a:t>
            </a:r>
            <a:r>
              <a:rPr lang="en-US" dirty="0" err="1" smtClean="0"/>
              <a:t>Cor</a:t>
            </a:r>
            <a:r>
              <a:rPr lang="en-US" dirty="0" smtClean="0"/>
              <a:t> 9:13</a:t>
            </a:r>
          </a:p>
          <a:p>
            <a:pPr lvl="1"/>
            <a:r>
              <a:rPr lang="en-US" dirty="0" smtClean="0"/>
              <a:t>Paul was not in </a:t>
            </a:r>
            <a:r>
              <a:rPr lang="en-US" i="1" dirty="0" smtClean="0"/>
              <a:t>submission</a:t>
            </a:r>
            <a:r>
              <a:rPr lang="en-US" dirty="0" smtClean="0"/>
              <a:t> to false teaching – Gal 2:5</a:t>
            </a:r>
          </a:p>
          <a:p>
            <a:pPr lvl="1"/>
            <a:r>
              <a:rPr lang="en-US" dirty="0" smtClean="0"/>
              <a:t>Yet, an elder is to have his children in </a:t>
            </a:r>
            <a:r>
              <a:rPr lang="en-US" i="1" dirty="0" smtClean="0"/>
              <a:t>submission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does an elder accomplish this?</a:t>
            </a:r>
          </a:p>
          <a:p>
            <a:r>
              <a:rPr lang="en-US" dirty="0" smtClean="0"/>
              <a:t>Does this justify forcing your kids into submission with any means?</a:t>
            </a:r>
          </a:p>
        </p:txBody>
      </p:sp>
    </p:spTree>
    <p:extLst>
      <p:ext uri="{BB962C8B-B14F-4D97-AF65-F5344CB8AC3E}">
        <p14:creationId xmlns:p14="http://schemas.microsoft.com/office/powerpoint/2010/main" val="390632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Having children in submission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all reverence: SEMNOTES</a:t>
            </a:r>
          </a:p>
          <a:p>
            <a:pPr lvl="1"/>
            <a:r>
              <a:rPr lang="en-US" dirty="0" smtClean="0"/>
              <a:t>“With all gravity” – KJV</a:t>
            </a:r>
          </a:p>
          <a:p>
            <a:pPr lvl="1"/>
            <a:r>
              <a:rPr lang="en-US" dirty="0" smtClean="0"/>
              <a:t>“With all dignity” – NASB</a:t>
            </a:r>
          </a:p>
          <a:p>
            <a:r>
              <a:rPr lang="en-US" dirty="0" smtClean="0"/>
              <a:t>This seems to indicate how the children treat their father</a:t>
            </a:r>
          </a:p>
          <a:p>
            <a:pPr lvl="1"/>
            <a:r>
              <a:rPr lang="en-US" dirty="0" smtClean="0"/>
              <a:t>Not only that the children are obeying</a:t>
            </a:r>
          </a:p>
          <a:p>
            <a:pPr lvl="1"/>
            <a:r>
              <a:rPr lang="en-US" dirty="0" smtClean="0"/>
              <a:t>But expanding how the man works with his kids, and how they react to him overall. IE – not in rebellion</a:t>
            </a:r>
          </a:p>
          <a:p>
            <a:r>
              <a:rPr lang="en-US" dirty="0" smtClean="0"/>
              <a:t>Why is this quality important? See vs 5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395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508</Words>
  <Application>Microsoft Office PowerPoint</Application>
  <PresentationFormat>On-screen Show (4:3)</PresentationFormat>
  <Paragraphs>67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Qualities of Elders</vt:lpstr>
      <vt:lpstr>Not Contentious</vt:lpstr>
      <vt:lpstr>Not Contentious</vt:lpstr>
      <vt:lpstr>One who rules his own house well</vt:lpstr>
      <vt:lpstr>One who rules his own house well</vt:lpstr>
      <vt:lpstr>One who rules his own house well</vt:lpstr>
      <vt:lpstr>Having children in submission</vt:lpstr>
      <vt:lpstr>Having children in submission</vt:lpstr>
      <vt:lpstr>Having children in submission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Baker</dc:creator>
  <cp:keywords>Elder;qualifications</cp:keywords>
  <cp:lastModifiedBy>Aaron Baker</cp:lastModifiedBy>
  <cp:revision>63</cp:revision>
  <dcterms:created xsi:type="dcterms:W3CDTF">2014-10-09T14:22:09Z</dcterms:created>
  <dcterms:modified xsi:type="dcterms:W3CDTF">2014-11-18T20:54:55Z</dcterms:modified>
</cp:coreProperties>
</file>